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rben" charset="0"/>
      <p:regular r:id="rId13"/>
    </p:embeddedFont>
    <p:embeddedFont>
      <p:font typeface="Calibri" pitchFamily="34" charset="0"/>
      <p:regular r:id="rId14"/>
      <p:bold r:id="rId15"/>
      <p:italic r:id="rId16"/>
      <p:boldItalic r:id="rId17"/>
    </p:embeddedFont>
    <p:embeddedFont>
      <p:font typeface="Nobile"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90576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51528"/>
            <a:ext cx="7556421" cy="2934653"/>
          </a:xfrm>
          <a:prstGeom prst="rect">
            <a:avLst/>
          </a:prstGeom>
          <a:noFill/>
          <a:ln/>
        </p:spPr>
        <p:txBody>
          <a:bodyPr wrap="square" lIns="0" tIns="0" rIns="0" bIns="0" rtlCol="0" anchor="t"/>
          <a:lstStyle/>
          <a:p>
            <a:pPr marL="0" indent="0" algn="ctr">
              <a:lnSpc>
                <a:spcPts val="7700"/>
              </a:lnSpc>
              <a:buNone/>
            </a:pPr>
            <a:r>
              <a:rPr lang="en-US" sz="6150" b="1" u="sng" dirty="0">
                <a:solidFill>
                  <a:srgbClr val="1B1B27"/>
                </a:solidFill>
                <a:latin typeface="Corben" pitchFamily="34" charset="0"/>
                <a:ea typeface="Corben" pitchFamily="34" charset="-122"/>
                <a:cs typeface="Corben" pitchFamily="34" charset="-120"/>
              </a:rPr>
              <a:t>Book Recommendation System </a:t>
            </a:r>
            <a:endParaRPr lang="en-US" sz="6150" b="1" u="sng" dirty="0"/>
          </a:p>
        </p:txBody>
      </p:sp>
      <p:sp>
        <p:nvSpPr>
          <p:cNvPr id="4" name="Text 1"/>
          <p:cNvSpPr/>
          <p:nvPr/>
        </p:nvSpPr>
        <p:spPr>
          <a:xfrm>
            <a:off x="6280190" y="502634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Welcome to the presentation of a personalized book recommendation system, crafted with Flask for seamless user interaction. This project aims to enhance the book discovery experience by suggesting relevant titles based on user preferences.</a:t>
            </a:r>
            <a:endParaRPr lang="en-US" sz="1750" dirty="0"/>
          </a:p>
        </p:txBody>
      </p:sp>
      <p:sp>
        <p:nvSpPr>
          <p:cNvPr id="5" name="Rectangle 4"/>
          <p:cNvSpPr/>
          <p:nvPr/>
        </p:nvSpPr>
        <p:spPr>
          <a:xfrm>
            <a:off x="12663378" y="7804298"/>
            <a:ext cx="1828799" cy="2764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6" name="Image 0" descr="preencoded.png"/>
          <p:cNvPicPr>
            <a:picLocks noChangeAspect="1"/>
          </p:cNvPicPr>
          <p:nvPr/>
        </p:nvPicPr>
        <p:blipFill>
          <a:blip r:embed="rId3"/>
          <a:stretch>
            <a:fillRect/>
          </a:stretch>
        </p:blipFill>
        <p:spPr>
          <a:xfrm>
            <a:off x="-21266" y="-42532"/>
            <a:ext cx="14630400" cy="8229600"/>
          </a:xfrm>
          <a:prstGeom prst="rect">
            <a:avLst/>
          </a:prstGeom>
          <a:ln>
            <a:solidFill>
              <a:schemeClr val="tx1"/>
            </a:solidFill>
          </a:ln>
        </p:spPr>
      </p:pic>
      <p:sp>
        <p:nvSpPr>
          <p:cNvPr id="2" name="Text 0"/>
          <p:cNvSpPr/>
          <p:nvPr/>
        </p:nvSpPr>
        <p:spPr>
          <a:xfrm>
            <a:off x="793789" y="1950125"/>
            <a:ext cx="3918109" cy="354330"/>
          </a:xfrm>
          <a:prstGeom prst="rect">
            <a:avLst/>
          </a:prstGeom>
          <a:noFill/>
          <a:ln/>
        </p:spPr>
        <p:txBody>
          <a:bodyPr wrap="none" lIns="0" tIns="0" rIns="0" bIns="0" rtlCol="0" anchor="t"/>
          <a:lstStyle/>
          <a:p>
            <a:pPr marL="0" indent="0">
              <a:lnSpc>
                <a:spcPts val="2750"/>
              </a:lnSpc>
              <a:buNone/>
            </a:pPr>
            <a:r>
              <a:rPr lang="en-US" sz="2200" b="1" dirty="0" err="1" smtClean="0">
                <a:solidFill>
                  <a:srgbClr val="1B1B27"/>
                </a:solidFill>
                <a:latin typeface="Corben" pitchFamily="34" charset="0"/>
                <a:ea typeface="Corben" pitchFamily="34" charset="-122"/>
                <a:cs typeface="Corben" pitchFamily="34" charset="-120"/>
              </a:rPr>
              <a:t>Lakshya</a:t>
            </a:r>
            <a:r>
              <a:rPr lang="en-US" sz="2200" b="1" dirty="0" smtClean="0">
                <a:solidFill>
                  <a:srgbClr val="1B1B27"/>
                </a:solidFill>
                <a:latin typeface="Corben" pitchFamily="34" charset="0"/>
                <a:ea typeface="Corben" pitchFamily="34" charset="-122"/>
                <a:cs typeface="Corben" pitchFamily="34" charset="-120"/>
              </a:rPr>
              <a:t> </a:t>
            </a:r>
            <a:r>
              <a:rPr lang="en-US" sz="2200" b="1" dirty="0" err="1" smtClean="0">
                <a:solidFill>
                  <a:srgbClr val="1B1B27"/>
                </a:solidFill>
                <a:latin typeface="Corben" pitchFamily="34" charset="0"/>
                <a:ea typeface="Corben" pitchFamily="34" charset="-122"/>
                <a:cs typeface="Corben" pitchFamily="34" charset="-120"/>
              </a:rPr>
              <a:t>Garg</a:t>
            </a:r>
            <a:r>
              <a:rPr lang="en-US" sz="2200" b="1" dirty="0" smtClean="0">
                <a:solidFill>
                  <a:srgbClr val="1B1B27"/>
                </a:solidFill>
                <a:latin typeface="Corben" pitchFamily="34" charset="0"/>
                <a:ea typeface="Corben" pitchFamily="34" charset="-122"/>
                <a:cs typeface="Corben" pitchFamily="34" charset="-120"/>
              </a:rPr>
              <a:t>  (E23CSEU1841)</a:t>
            </a:r>
          </a:p>
          <a:p>
            <a:pPr marL="0" indent="0">
              <a:lnSpc>
                <a:spcPts val="2750"/>
              </a:lnSpc>
              <a:buNone/>
            </a:pPr>
            <a:endParaRPr lang="en-US" sz="2200" dirty="0"/>
          </a:p>
        </p:txBody>
      </p:sp>
      <p:sp>
        <p:nvSpPr>
          <p:cNvPr id="3" name="Text 1"/>
          <p:cNvSpPr/>
          <p:nvPr/>
        </p:nvSpPr>
        <p:spPr>
          <a:xfrm>
            <a:off x="793790" y="2531269"/>
            <a:ext cx="3918109" cy="354330"/>
          </a:xfrm>
          <a:prstGeom prst="rect">
            <a:avLst/>
          </a:prstGeom>
          <a:noFill/>
          <a:ln/>
        </p:spPr>
        <p:txBody>
          <a:bodyPr wrap="none" lIns="0" tIns="0" rIns="0" bIns="0" rtlCol="0" anchor="t"/>
          <a:lstStyle/>
          <a:p>
            <a:pPr marL="0" indent="0">
              <a:lnSpc>
                <a:spcPts val="2750"/>
              </a:lnSpc>
              <a:buNone/>
            </a:pPr>
            <a:r>
              <a:rPr lang="en-US" sz="2200" b="1" dirty="0" err="1" smtClean="0">
                <a:solidFill>
                  <a:srgbClr val="1B1B27"/>
                </a:solidFill>
                <a:latin typeface="Corben" pitchFamily="34" charset="0"/>
                <a:ea typeface="Corben" pitchFamily="34" charset="-122"/>
                <a:cs typeface="Corben" pitchFamily="34" charset="-120"/>
              </a:rPr>
              <a:t>Harshit</a:t>
            </a:r>
            <a:r>
              <a:rPr lang="en-US" sz="2200" b="1" dirty="0" smtClean="0">
                <a:solidFill>
                  <a:srgbClr val="1B1B27"/>
                </a:solidFill>
                <a:latin typeface="Corben" pitchFamily="34" charset="0"/>
                <a:ea typeface="Corben" pitchFamily="34" charset="-122"/>
                <a:cs typeface="Corben" pitchFamily="34" charset="-120"/>
              </a:rPr>
              <a:t> Kumar Singh  (E23CSEU1832)</a:t>
            </a:r>
            <a:endParaRPr lang="en-US" sz="2200" b="1" dirty="0"/>
          </a:p>
        </p:txBody>
      </p:sp>
      <p:sp>
        <p:nvSpPr>
          <p:cNvPr id="4" name="Text 2"/>
          <p:cNvSpPr/>
          <p:nvPr/>
        </p:nvSpPr>
        <p:spPr>
          <a:xfrm>
            <a:off x="793790" y="3112413"/>
            <a:ext cx="4998839" cy="354330"/>
          </a:xfrm>
          <a:prstGeom prst="rect">
            <a:avLst/>
          </a:prstGeom>
          <a:noFill/>
          <a:ln/>
        </p:spPr>
        <p:txBody>
          <a:bodyPr wrap="none" lIns="0" tIns="0" rIns="0" bIns="0" rtlCol="0" anchor="t"/>
          <a:lstStyle/>
          <a:p>
            <a:pPr marL="0" indent="0">
              <a:lnSpc>
                <a:spcPts val="2750"/>
              </a:lnSpc>
              <a:buNone/>
            </a:pPr>
            <a:r>
              <a:rPr lang="en-US" sz="2200" b="1" dirty="0" err="1" smtClean="0">
                <a:solidFill>
                  <a:srgbClr val="1B1B27"/>
                </a:solidFill>
                <a:latin typeface="Corben" pitchFamily="34" charset="0"/>
                <a:ea typeface="Corben" pitchFamily="34" charset="-122"/>
                <a:cs typeface="Corben" pitchFamily="34" charset="-120"/>
              </a:rPr>
              <a:t>Mohit</a:t>
            </a:r>
            <a:r>
              <a:rPr lang="en-US" sz="2200" b="1" dirty="0" smtClean="0">
                <a:solidFill>
                  <a:srgbClr val="1B1B27"/>
                </a:solidFill>
                <a:latin typeface="Corben" pitchFamily="34" charset="0"/>
                <a:ea typeface="Corben" pitchFamily="34" charset="-122"/>
                <a:cs typeface="Corben" pitchFamily="34" charset="-120"/>
              </a:rPr>
              <a:t>  (E23CSEU1860)</a:t>
            </a:r>
            <a:endParaRPr lang="en-US" sz="2200" b="1" dirty="0"/>
          </a:p>
        </p:txBody>
      </p:sp>
      <p:sp>
        <p:nvSpPr>
          <p:cNvPr id="5" name="Text 3"/>
          <p:cNvSpPr/>
          <p:nvPr/>
        </p:nvSpPr>
        <p:spPr>
          <a:xfrm>
            <a:off x="793790" y="3693557"/>
            <a:ext cx="6244709" cy="725805"/>
          </a:xfrm>
          <a:prstGeom prst="rect">
            <a:avLst/>
          </a:prstGeom>
          <a:noFill/>
          <a:ln/>
        </p:spPr>
        <p:txBody>
          <a:bodyPr wrap="square" lIns="0" tIns="0" rIns="0" bIns="0" rtlCol="0" anchor="t"/>
          <a:lstStyle/>
          <a:p>
            <a:pPr marL="0" indent="0">
              <a:lnSpc>
                <a:spcPts val="2850"/>
              </a:lnSpc>
              <a:buNone/>
            </a:pPr>
            <a:r>
              <a:rPr lang="en-US" sz="1750" b="1" i="1" dirty="0">
                <a:solidFill>
                  <a:srgbClr val="404155"/>
                </a:solidFill>
                <a:latin typeface="Nobile" pitchFamily="34" charset="0"/>
                <a:ea typeface="Nobile" pitchFamily="34" charset="-122"/>
                <a:cs typeface="Nobile" pitchFamily="34" charset="-120"/>
              </a:rPr>
              <a:t>Thank you for your time. We welcome any questions and are happy to discuss this project further.</a:t>
            </a:r>
            <a:endParaRPr lang="en-US" sz="1750" b="1"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2519"/>
            <a:ext cx="6888718"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Introduction to the Project</a:t>
            </a:r>
            <a:endParaRPr lang="en-US" sz="4450" dirty="0"/>
          </a:p>
        </p:txBody>
      </p:sp>
      <p:sp>
        <p:nvSpPr>
          <p:cNvPr id="4" name="Shape 1"/>
          <p:cNvSpPr/>
          <p:nvPr/>
        </p:nvSpPr>
        <p:spPr>
          <a:xfrm>
            <a:off x="793790" y="2406610"/>
            <a:ext cx="510302" cy="510302"/>
          </a:xfrm>
          <a:prstGeom prst="roundRect">
            <a:avLst>
              <a:gd name="adj" fmla="val 18669"/>
            </a:avLst>
          </a:prstGeom>
          <a:solidFill>
            <a:srgbClr val="D2D9F9"/>
          </a:solidFill>
          <a:ln w="7620">
            <a:solidFill>
              <a:srgbClr val="B8BFDF"/>
            </a:solidFill>
            <a:prstDash val="solid"/>
          </a:ln>
        </p:spPr>
      </p:sp>
      <p:sp>
        <p:nvSpPr>
          <p:cNvPr id="5" name="Text 2"/>
          <p:cNvSpPr/>
          <p:nvPr/>
        </p:nvSpPr>
        <p:spPr>
          <a:xfrm>
            <a:off x="998696" y="2491621"/>
            <a:ext cx="100489"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orben" pitchFamily="34" charset="0"/>
                <a:ea typeface="Corben" pitchFamily="34" charset="-122"/>
                <a:cs typeface="Corben" pitchFamily="34" charset="-120"/>
              </a:rPr>
              <a:t>1</a:t>
            </a:r>
            <a:endParaRPr lang="en-US" sz="2650" dirty="0"/>
          </a:p>
        </p:txBody>
      </p:sp>
      <p:sp>
        <p:nvSpPr>
          <p:cNvPr id="6" name="Text 3"/>
          <p:cNvSpPr/>
          <p:nvPr/>
        </p:nvSpPr>
        <p:spPr>
          <a:xfrm>
            <a:off x="1530906" y="2406610"/>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Personalized Recommendations</a:t>
            </a:r>
            <a:endParaRPr lang="en-US" sz="2200" dirty="0"/>
          </a:p>
        </p:txBody>
      </p:sp>
      <p:sp>
        <p:nvSpPr>
          <p:cNvPr id="7" name="Text 4"/>
          <p:cNvSpPr/>
          <p:nvPr/>
        </p:nvSpPr>
        <p:spPr>
          <a:xfrm>
            <a:off x="1530906" y="32513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system suggests books tailored to user preferences, ensuring a more engaging reading experience.</a:t>
            </a:r>
            <a:endParaRPr lang="en-US" sz="1750" dirty="0"/>
          </a:p>
        </p:txBody>
      </p:sp>
      <p:sp>
        <p:nvSpPr>
          <p:cNvPr id="8" name="Shape 5"/>
          <p:cNvSpPr/>
          <p:nvPr/>
        </p:nvSpPr>
        <p:spPr>
          <a:xfrm>
            <a:off x="4685467" y="2406610"/>
            <a:ext cx="510302" cy="510302"/>
          </a:xfrm>
          <a:prstGeom prst="roundRect">
            <a:avLst>
              <a:gd name="adj" fmla="val 18669"/>
            </a:avLst>
          </a:prstGeom>
          <a:solidFill>
            <a:srgbClr val="D2D9F9"/>
          </a:solidFill>
          <a:ln w="7620">
            <a:solidFill>
              <a:srgbClr val="B8BFDF"/>
            </a:solidFill>
            <a:prstDash val="solid"/>
          </a:ln>
        </p:spPr>
      </p:sp>
      <p:sp>
        <p:nvSpPr>
          <p:cNvPr id="9" name="Text 6"/>
          <p:cNvSpPr/>
          <p:nvPr/>
        </p:nvSpPr>
        <p:spPr>
          <a:xfrm>
            <a:off x="4851916" y="2491621"/>
            <a:ext cx="177403"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orben" pitchFamily="34" charset="0"/>
                <a:ea typeface="Corben" pitchFamily="34" charset="-122"/>
                <a:cs typeface="Corben" pitchFamily="34" charset="-120"/>
              </a:rPr>
              <a:t>2</a:t>
            </a:r>
            <a:endParaRPr lang="en-US" sz="2650" dirty="0"/>
          </a:p>
        </p:txBody>
      </p:sp>
      <p:sp>
        <p:nvSpPr>
          <p:cNvPr id="10" name="Text 7"/>
          <p:cNvSpPr/>
          <p:nvPr/>
        </p:nvSpPr>
        <p:spPr>
          <a:xfrm>
            <a:off x="5422583" y="2406610"/>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User-Friendly Interface</a:t>
            </a:r>
            <a:endParaRPr lang="en-US" sz="2200" dirty="0"/>
          </a:p>
        </p:txBody>
      </p:sp>
      <p:sp>
        <p:nvSpPr>
          <p:cNvPr id="11" name="Text 8"/>
          <p:cNvSpPr/>
          <p:nvPr/>
        </p:nvSpPr>
        <p:spPr>
          <a:xfrm>
            <a:off x="5422583" y="32513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Flask facilitates a visually appealing and intuitive interface, making navigation effortless for users.</a:t>
            </a:r>
            <a:endParaRPr lang="en-US" sz="1750" dirty="0"/>
          </a:p>
        </p:txBody>
      </p:sp>
      <p:sp>
        <p:nvSpPr>
          <p:cNvPr id="12" name="Shape 9"/>
          <p:cNvSpPr/>
          <p:nvPr/>
        </p:nvSpPr>
        <p:spPr>
          <a:xfrm>
            <a:off x="793790" y="5547836"/>
            <a:ext cx="510302" cy="510302"/>
          </a:xfrm>
          <a:prstGeom prst="roundRect">
            <a:avLst>
              <a:gd name="adj" fmla="val 18669"/>
            </a:avLst>
          </a:prstGeom>
          <a:solidFill>
            <a:srgbClr val="D2D9F9"/>
          </a:solidFill>
          <a:ln w="7620">
            <a:solidFill>
              <a:srgbClr val="B8BFDF"/>
            </a:solidFill>
            <a:prstDash val="solid"/>
          </a:ln>
        </p:spPr>
      </p:sp>
      <p:sp>
        <p:nvSpPr>
          <p:cNvPr id="13" name="Text 10"/>
          <p:cNvSpPr/>
          <p:nvPr/>
        </p:nvSpPr>
        <p:spPr>
          <a:xfrm>
            <a:off x="953333" y="5632847"/>
            <a:ext cx="191095" cy="340281"/>
          </a:xfrm>
          <a:prstGeom prst="rect">
            <a:avLst/>
          </a:prstGeom>
          <a:noFill/>
          <a:ln/>
        </p:spPr>
        <p:txBody>
          <a:bodyPr wrap="none" lIns="0" tIns="0" rIns="0" bIns="0" rtlCol="0" anchor="t"/>
          <a:lstStyle/>
          <a:p>
            <a:pPr marL="0" indent="0" algn="ctr">
              <a:lnSpc>
                <a:spcPts val="2650"/>
              </a:lnSpc>
              <a:buNone/>
            </a:pPr>
            <a:r>
              <a:rPr lang="en-US" sz="2650" dirty="0">
                <a:solidFill>
                  <a:srgbClr val="404155"/>
                </a:solidFill>
                <a:latin typeface="Corben" pitchFamily="34" charset="0"/>
                <a:ea typeface="Corben" pitchFamily="34" charset="-122"/>
                <a:cs typeface="Corben" pitchFamily="34" charset="-120"/>
              </a:rPr>
              <a:t>3</a:t>
            </a:r>
            <a:endParaRPr lang="en-US" sz="2650" dirty="0"/>
          </a:p>
        </p:txBody>
      </p:sp>
      <p:sp>
        <p:nvSpPr>
          <p:cNvPr id="14" name="Text 11"/>
          <p:cNvSpPr/>
          <p:nvPr/>
        </p:nvSpPr>
        <p:spPr>
          <a:xfrm>
            <a:off x="1530906" y="554783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Additional Features</a:t>
            </a:r>
            <a:endParaRPr lang="en-US" sz="2200" dirty="0"/>
          </a:p>
        </p:txBody>
      </p:sp>
      <p:sp>
        <p:nvSpPr>
          <p:cNvPr id="15" name="Text 12"/>
          <p:cNvSpPr/>
          <p:nvPr/>
        </p:nvSpPr>
        <p:spPr>
          <a:xfrm>
            <a:off x="1530906" y="6038255"/>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Beyond recommendations, the system provides access to pricing information and user reviews, enriching the browsing experience.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94592"/>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Leveraging Machine Learning Algorithms for Accurate Recommendations</a:t>
            </a:r>
            <a:endParaRPr lang="en-US" sz="4450" dirty="0"/>
          </a:p>
        </p:txBody>
      </p:sp>
      <p:sp>
        <p:nvSpPr>
          <p:cNvPr id="4" name="Shape 1"/>
          <p:cNvSpPr/>
          <p:nvPr/>
        </p:nvSpPr>
        <p:spPr>
          <a:xfrm>
            <a:off x="793790" y="3961090"/>
            <a:ext cx="3664863" cy="2773799"/>
          </a:xfrm>
          <a:prstGeom prst="roundRect">
            <a:avLst>
              <a:gd name="adj" fmla="val 3435"/>
            </a:avLst>
          </a:prstGeom>
          <a:solidFill>
            <a:srgbClr val="D2D9F9"/>
          </a:solidFill>
          <a:ln w="7620">
            <a:solidFill>
              <a:srgbClr val="B8BFDF"/>
            </a:solidFill>
            <a:prstDash val="solid"/>
          </a:ln>
        </p:spPr>
      </p:sp>
      <p:sp>
        <p:nvSpPr>
          <p:cNvPr id="5" name="Text 2"/>
          <p:cNvSpPr/>
          <p:nvPr/>
        </p:nvSpPr>
        <p:spPr>
          <a:xfrm>
            <a:off x="1028224" y="4195524"/>
            <a:ext cx="3191589"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Content-Based Filtering</a:t>
            </a:r>
            <a:endParaRPr lang="en-US" sz="2200" dirty="0"/>
          </a:p>
        </p:txBody>
      </p:sp>
      <p:sp>
        <p:nvSpPr>
          <p:cNvPr id="6" name="Text 3"/>
          <p:cNvSpPr/>
          <p:nvPr/>
        </p:nvSpPr>
        <p:spPr>
          <a:xfrm>
            <a:off x="1028224" y="4685943"/>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Recommendations are based on the similarity between books, using features like genre, author, and plot.</a:t>
            </a:r>
            <a:endParaRPr lang="en-US" sz="1750" dirty="0"/>
          </a:p>
        </p:txBody>
      </p:sp>
      <p:sp>
        <p:nvSpPr>
          <p:cNvPr id="7" name="Shape 4"/>
          <p:cNvSpPr/>
          <p:nvPr/>
        </p:nvSpPr>
        <p:spPr>
          <a:xfrm>
            <a:off x="4685467" y="3961090"/>
            <a:ext cx="3664863" cy="2773799"/>
          </a:xfrm>
          <a:prstGeom prst="roundRect">
            <a:avLst>
              <a:gd name="adj" fmla="val 3435"/>
            </a:avLst>
          </a:prstGeom>
          <a:solidFill>
            <a:srgbClr val="D2D9F9"/>
          </a:solidFill>
          <a:ln w="7620">
            <a:solidFill>
              <a:srgbClr val="B8BFDF"/>
            </a:solidFill>
            <a:prstDash val="solid"/>
          </a:ln>
        </p:spPr>
      </p:sp>
      <p:sp>
        <p:nvSpPr>
          <p:cNvPr id="8" name="Text 5"/>
          <p:cNvSpPr/>
          <p:nvPr/>
        </p:nvSpPr>
        <p:spPr>
          <a:xfrm>
            <a:off x="4919901" y="4195524"/>
            <a:ext cx="2988707" cy="354330"/>
          </a:xfrm>
          <a:prstGeom prst="rect">
            <a:avLst/>
          </a:prstGeom>
          <a:noFill/>
          <a:ln/>
        </p:spPr>
        <p:txBody>
          <a:bodyPr wrap="none" lIns="0" tIns="0" rIns="0" bIns="0" rtlCol="0" anchor="t"/>
          <a:lstStyle/>
          <a:p>
            <a:pPr marL="0" indent="0">
              <a:lnSpc>
                <a:spcPts val="2750"/>
              </a:lnSpc>
              <a:buNone/>
            </a:pPr>
            <a:r>
              <a:rPr lang="en-US" sz="2200" dirty="0">
                <a:solidFill>
                  <a:srgbClr val="404155"/>
                </a:solidFill>
                <a:latin typeface="Corben" pitchFamily="34" charset="0"/>
                <a:ea typeface="Corben" pitchFamily="34" charset="-122"/>
                <a:cs typeface="Corben" pitchFamily="34" charset="-120"/>
              </a:rPr>
              <a:t>Collaborative Filtering</a:t>
            </a:r>
            <a:endParaRPr lang="en-US" sz="2200" dirty="0"/>
          </a:p>
        </p:txBody>
      </p:sp>
      <p:sp>
        <p:nvSpPr>
          <p:cNvPr id="9" name="Text 6"/>
          <p:cNvSpPr/>
          <p:nvPr/>
        </p:nvSpPr>
        <p:spPr>
          <a:xfrm>
            <a:off x="4919901" y="4685943"/>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system analyzes user interactions and preferences to predict books that other users with similar tastes have enjoyed.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735" y="581620"/>
            <a:ext cx="7664529" cy="1320879"/>
          </a:xfrm>
          <a:prstGeom prst="rect">
            <a:avLst/>
          </a:prstGeom>
          <a:noFill/>
          <a:ln/>
        </p:spPr>
        <p:txBody>
          <a:bodyPr wrap="square" lIns="0" tIns="0" rIns="0" bIns="0" rtlCol="0" anchor="t"/>
          <a:lstStyle/>
          <a:p>
            <a:pPr marL="0" indent="0">
              <a:lnSpc>
                <a:spcPts val="5200"/>
              </a:lnSpc>
              <a:buNone/>
            </a:pPr>
            <a:r>
              <a:rPr lang="en-US" sz="4150" dirty="0">
                <a:solidFill>
                  <a:srgbClr val="1B1B27"/>
                </a:solidFill>
                <a:latin typeface="Corben" pitchFamily="34" charset="0"/>
                <a:ea typeface="Corben" pitchFamily="34" charset="-122"/>
                <a:cs typeface="Corben" pitchFamily="34" charset="-120"/>
              </a:rPr>
              <a:t>Obtaining and Preprocessing Book Data</a:t>
            </a:r>
            <a:endParaRPr lang="en-US" sz="4150" dirty="0"/>
          </a:p>
        </p:txBody>
      </p:sp>
      <p:sp>
        <p:nvSpPr>
          <p:cNvPr id="4" name="Shape 1"/>
          <p:cNvSpPr/>
          <p:nvPr/>
        </p:nvSpPr>
        <p:spPr>
          <a:xfrm>
            <a:off x="1045250" y="2219444"/>
            <a:ext cx="22860" cy="5428536"/>
          </a:xfrm>
          <a:prstGeom prst="roundRect">
            <a:avLst>
              <a:gd name="adj" fmla="val 388338"/>
            </a:avLst>
          </a:prstGeom>
          <a:solidFill>
            <a:srgbClr val="B8BFDF"/>
          </a:solidFill>
          <a:ln/>
        </p:spPr>
      </p:sp>
      <p:sp>
        <p:nvSpPr>
          <p:cNvPr id="5" name="Shape 2"/>
          <p:cNvSpPr/>
          <p:nvPr/>
        </p:nvSpPr>
        <p:spPr>
          <a:xfrm>
            <a:off x="1271588" y="2683550"/>
            <a:ext cx="739735" cy="22860"/>
          </a:xfrm>
          <a:prstGeom prst="roundRect">
            <a:avLst>
              <a:gd name="adj" fmla="val 388338"/>
            </a:avLst>
          </a:prstGeom>
          <a:solidFill>
            <a:srgbClr val="B8BFDF"/>
          </a:solidFill>
          <a:ln/>
        </p:spPr>
      </p:sp>
      <p:sp>
        <p:nvSpPr>
          <p:cNvPr id="6" name="Shape 3"/>
          <p:cNvSpPr/>
          <p:nvPr/>
        </p:nvSpPr>
        <p:spPr>
          <a:xfrm>
            <a:off x="818912" y="2457212"/>
            <a:ext cx="475536" cy="475536"/>
          </a:xfrm>
          <a:prstGeom prst="roundRect">
            <a:avLst>
              <a:gd name="adj" fmla="val 18668"/>
            </a:avLst>
          </a:prstGeom>
          <a:solidFill>
            <a:srgbClr val="D2D9F9"/>
          </a:solidFill>
          <a:ln w="7620">
            <a:solidFill>
              <a:srgbClr val="B8BFDF"/>
            </a:solidFill>
            <a:prstDash val="solid"/>
          </a:ln>
        </p:spPr>
      </p:sp>
      <p:sp>
        <p:nvSpPr>
          <p:cNvPr id="7" name="Text 4"/>
          <p:cNvSpPr/>
          <p:nvPr/>
        </p:nvSpPr>
        <p:spPr>
          <a:xfrm>
            <a:off x="1009769" y="2536388"/>
            <a:ext cx="93702" cy="317063"/>
          </a:xfrm>
          <a:prstGeom prst="rect">
            <a:avLst/>
          </a:prstGeom>
          <a:noFill/>
          <a:ln/>
        </p:spPr>
        <p:txBody>
          <a:bodyPr wrap="none" lIns="0" tIns="0" rIns="0" bIns="0" rtlCol="0" anchor="t"/>
          <a:lstStyle/>
          <a:p>
            <a:pPr marL="0" indent="0" algn="ctr">
              <a:lnSpc>
                <a:spcPts val="2450"/>
              </a:lnSpc>
              <a:buNone/>
            </a:pPr>
            <a:r>
              <a:rPr lang="en-US" sz="2450" dirty="0">
                <a:solidFill>
                  <a:srgbClr val="404155"/>
                </a:solidFill>
                <a:latin typeface="Corben" pitchFamily="34" charset="0"/>
                <a:ea typeface="Corben" pitchFamily="34" charset="-122"/>
                <a:cs typeface="Corben" pitchFamily="34" charset="-120"/>
              </a:rPr>
              <a:t>1</a:t>
            </a:r>
            <a:endParaRPr lang="en-US" sz="2450" dirty="0"/>
          </a:p>
        </p:txBody>
      </p:sp>
      <p:sp>
        <p:nvSpPr>
          <p:cNvPr id="8" name="Text 5"/>
          <p:cNvSpPr/>
          <p:nvPr/>
        </p:nvSpPr>
        <p:spPr>
          <a:xfrm>
            <a:off x="2219087" y="2430780"/>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Data Acquisition</a:t>
            </a:r>
            <a:endParaRPr lang="en-US" sz="2050" dirty="0"/>
          </a:p>
        </p:txBody>
      </p:sp>
      <p:sp>
        <p:nvSpPr>
          <p:cNvPr id="9" name="Text 6"/>
          <p:cNvSpPr/>
          <p:nvPr/>
        </p:nvSpPr>
        <p:spPr>
          <a:xfrm>
            <a:off x="2219087" y="2887742"/>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A comprehensive dataset of books is sourced from online repositories or public libraries.</a:t>
            </a:r>
            <a:endParaRPr lang="en-US" sz="1650" dirty="0"/>
          </a:p>
        </p:txBody>
      </p:sp>
      <p:sp>
        <p:nvSpPr>
          <p:cNvPr id="10" name="Shape 7"/>
          <p:cNvSpPr/>
          <p:nvPr/>
        </p:nvSpPr>
        <p:spPr>
          <a:xfrm>
            <a:off x="1271588" y="4450794"/>
            <a:ext cx="739735" cy="22860"/>
          </a:xfrm>
          <a:prstGeom prst="roundRect">
            <a:avLst>
              <a:gd name="adj" fmla="val 388338"/>
            </a:avLst>
          </a:prstGeom>
          <a:solidFill>
            <a:srgbClr val="B8BFDF"/>
          </a:solidFill>
          <a:ln/>
        </p:spPr>
      </p:sp>
      <p:sp>
        <p:nvSpPr>
          <p:cNvPr id="11" name="Shape 8"/>
          <p:cNvSpPr/>
          <p:nvPr/>
        </p:nvSpPr>
        <p:spPr>
          <a:xfrm>
            <a:off x="818912" y="4224457"/>
            <a:ext cx="475536" cy="475536"/>
          </a:xfrm>
          <a:prstGeom prst="roundRect">
            <a:avLst>
              <a:gd name="adj" fmla="val 18668"/>
            </a:avLst>
          </a:prstGeom>
          <a:solidFill>
            <a:srgbClr val="D2D9F9"/>
          </a:solidFill>
          <a:ln w="7620">
            <a:solidFill>
              <a:srgbClr val="B8BFDF"/>
            </a:solidFill>
            <a:prstDash val="solid"/>
          </a:ln>
        </p:spPr>
      </p:sp>
      <p:sp>
        <p:nvSpPr>
          <p:cNvPr id="12" name="Text 9"/>
          <p:cNvSpPr/>
          <p:nvPr/>
        </p:nvSpPr>
        <p:spPr>
          <a:xfrm>
            <a:off x="973931" y="4303633"/>
            <a:ext cx="165378" cy="317063"/>
          </a:xfrm>
          <a:prstGeom prst="rect">
            <a:avLst/>
          </a:prstGeom>
          <a:noFill/>
          <a:ln/>
        </p:spPr>
        <p:txBody>
          <a:bodyPr wrap="none" lIns="0" tIns="0" rIns="0" bIns="0" rtlCol="0" anchor="t"/>
          <a:lstStyle/>
          <a:p>
            <a:pPr marL="0" indent="0" algn="ctr">
              <a:lnSpc>
                <a:spcPts val="2450"/>
              </a:lnSpc>
              <a:buNone/>
            </a:pPr>
            <a:r>
              <a:rPr lang="en-US" sz="2450" dirty="0">
                <a:solidFill>
                  <a:srgbClr val="404155"/>
                </a:solidFill>
                <a:latin typeface="Corben" pitchFamily="34" charset="0"/>
                <a:ea typeface="Corben" pitchFamily="34" charset="-122"/>
                <a:cs typeface="Corben" pitchFamily="34" charset="-120"/>
              </a:rPr>
              <a:t>2</a:t>
            </a:r>
            <a:endParaRPr lang="en-US" sz="2450" dirty="0"/>
          </a:p>
        </p:txBody>
      </p:sp>
      <p:sp>
        <p:nvSpPr>
          <p:cNvPr id="13" name="Text 10"/>
          <p:cNvSpPr/>
          <p:nvPr/>
        </p:nvSpPr>
        <p:spPr>
          <a:xfrm>
            <a:off x="2219087" y="4198025"/>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Data Cleaning</a:t>
            </a:r>
            <a:endParaRPr lang="en-US" sz="2050" dirty="0"/>
          </a:p>
        </p:txBody>
      </p:sp>
      <p:sp>
        <p:nvSpPr>
          <p:cNvPr id="14" name="Text 11"/>
          <p:cNvSpPr/>
          <p:nvPr/>
        </p:nvSpPr>
        <p:spPr>
          <a:xfrm>
            <a:off x="2219087" y="4654987"/>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Data is cleansed to remove inconsistencies and errors, ensuring accuracy and reliability for analysis.</a:t>
            </a:r>
            <a:endParaRPr lang="en-US" sz="1650" dirty="0"/>
          </a:p>
        </p:txBody>
      </p:sp>
      <p:sp>
        <p:nvSpPr>
          <p:cNvPr id="15" name="Shape 12"/>
          <p:cNvSpPr/>
          <p:nvPr/>
        </p:nvSpPr>
        <p:spPr>
          <a:xfrm>
            <a:off x="1271588" y="6218039"/>
            <a:ext cx="739735" cy="22860"/>
          </a:xfrm>
          <a:prstGeom prst="roundRect">
            <a:avLst>
              <a:gd name="adj" fmla="val 388338"/>
            </a:avLst>
          </a:prstGeom>
          <a:solidFill>
            <a:srgbClr val="B8BFDF"/>
          </a:solidFill>
          <a:ln/>
        </p:spPr>
      </p:sp>
      <p:sp>
        <p:nvSpPr>
          <p:cNvPr id="16" name="Shape 13"/>
          <p:cNvSpPr/>
          <p:nvPr/>
        </p:nvSpPr>
        <p:spPr>
          <a:xfrm>
            <a:off x="818912" y="5991701"/>
            <a:ext cx="475536" cy="475536"/>
          </a:xfrm>
          <a:prstGeom prst="roundRect">
            <a:avLst>
              <a:gd name="adj" fmla="val 18668"/>
            </a:avLst>
          </a:prstGeom>
          <a:solidFill>
            <a:srgbClr val="D2D9F9"/>
          </a:solidFill>
          <a:ln w="7620">
            <a:solidFill>
              <a:srgbClr val="B8BFDF"/>
            </a:solidFill>
            <a:prstDash val="solid"/>
          </a:ln>
        </p:spPr>
      </p:sp>
      <p:sp>
        <p:nvSpPr>
          <p:cNvPr id="17" name="Text 14"/>
          <p:cNvSpPr/>
          <p:nvPr/>
        </p:nvSpPr>
        <p:spPr>
          <a:xfrm>
            <a:off x="967621" y="6070878"/>
            <a:ext cx="177998" cy="317063"/>
          </a:xfrm>
          <a:prstGeom prst="rect">
            <a:avLst/>
          </a:prstGeom>
          <a:noFill/>
          <a:ln/>
        </p:spPr>
        <p:txBody>
          <a:bodyPr wrap="none" lIns="0" tIns="0" rIns="0" bIns="0" rtlCol="0" anchor="t"/>
          <a:lstStyle/>
          <a:p>
            <a:pPr marL="0" indent="0" algn="ctr">
              <a:lnSpc>
                <a:spcPts val="2450"/>
              </a:lnSpc>
              <a:buNone/>
            </a:pPr>
            <a:r>
              <a:rPr lang="en-US" sz="2450" dirty="0">
                <a:solidFill>
                  <a:srgbClr val="404155"/>
                </a:solidFill>
                <a:latin typeface="Corben" pitchFamily="34" charset="0"/>
                <a:ea typeface="Corben" pitchFamily="34" charset="-122"/>
                <a:cs typeface="Corben" pitchFamily="34" charset="-120"/>
              </a:rPr>
              <a:t>3</a:t>
            </a:r>
            <a:endParaRPr lang="en-US" sz="2450" dirty="0"/>
          </a:p>
        </p:txBody>
      </p:sp>
      <p:sp>
        <p:nvSpPr>
          <p:cNvPr id="18" name="Text 15"/>
          <p:cNvSpPr/>
          <p:nvPr/>
        </p:nvSpPr>
        <p:spPr>
          <a:xfrm>
            <a:off x="2219087" y="5965269"/>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Data Transformation</a:t>
            </a:r>
            <a:endParaRPr lang="en-US" sz="2050" dirty="0"/>
          </a:p>
        </p:txBody>
      </p:sp>
      <p:sp>
        <p:nvSpPr>
          <p:cNvPr id="19" name="Text 16"/>
          <p:cNvSpPr/>
          <p:nvPr/>
        </p:nvSpPr>
        <p:spPr>
          <a:xfrm>
            <a:off x="2219087" y="6422231"/>
            <a:ext cx="6185178" cy="1014413"/>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Data is transformed into a format suitable for machine learning algorithms, preparing it for recommendation generation.</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9369" y="525899"/>
            <a:ext cx="13291661" cy="1195388"/>
          </a:xfrm>
          <a:prstGeom prst="rect">
            <a:avLst/>
          </a:prstGeom>
          <a:noFill/>
          <a:ln/>
        </p:spPr>
        <p:txBody>
          <a:bodyPr wrap="square" lIns="0" tIns="0" rIns="0" bIns="0" rtlCol="0" anchor="t"/>
          <a:lstStyle/>
          <a:p>
            <a:pPr marL="0" indent="0">
              <a:lnSpc>
                <a:spcPts val="4700"/>
              </a:lnSpc>
              <a:buNone/>
            </a:pPr>
            <a:r>
              <a:rPr lang="en-US" sz="3750" dirty="0">
                <a:solidFill>
                  <a:srgbClr val="1B1B27"/>
                </a:solidFill>
                <a:latin typeface="Corben" pitchFamily="34" charset="0"/>
                <a:ea typeface="Corben" pitchFamily="34" charset="-122"/>
                <a:cs typeface="Corben" pitchFamily="34" charset="-120"/>
              </a:rPr>
              <a:t>Implementing Content-Based and Collaborative Filtering Techniques</a:t>
            </a:r>
            <a:endParaRPr lang="en-US" sz="3750" dirty="0"/>
          </a:p>
        </p:txBody>
      </p:sp>
      <p:pic>
        <p:nvPicPr>
          <p:cNvPr id="3" name="Image 0" descr="preencoded.png"/>
          <p:cNvPicPr>
            <a:picLocks noChangeAspect="1"/>
          </p:cNvPicPr>
          <p:nvPr/>
        </p:nvPicPr>
        <p:blipFill>
          <a:blip r:embed="rId3"/>
          <a:stretch>
            <a:fillRect/>
          </a:stretch>
        </p:blipFill>
        <p:spPr>
          <a:xfrm>
            <a:off x="669369" y="2103715"/>
            <a:ext cx="4239339" cy="2620089"/>
          </a:xfrm>
          <a:prstGeom prst="rect">
            <a:avLst/>
          </a:prstGeom>
        </p:spPr>
      </p:pic>
      <p:sp>
        <p:nvSpPr>
          <p:cNvPr id="4" name="Text 1"/>
          <p:cNvSpPr/>
          <p:nvPr/>
        </p:nvSpPr>
        <p:spPr>
          <a:xfrm>
            <a:off x="669369" y="4962882"/>
            <a:ext cx="2691408" cy="298847"/>
          </a:xfrm>
          <a:prstGeom prst="rect">
            <a:avLst/>
          </a:prstGeom>
          <a:noFill/>
          <a:ln/>
        </p:spPr>
        <p:txBody>
          <a:bodyPr wrap="none" lIns="0" tIns="0" rIns="0" bIns="0" rtlCol="0" anchor="t"/>
          <a:lstStyle/>
          <a:p>
            <a:pPr marL="0" indent="0" algn="l">
              <a:lnSpc>
                <a:spcPts val="2350"/>
              </a:lnSpc>
              <a:buNone/>
            </a:pPr>
            <a:r>
              <a:rPr lang="en-US" sz="1850" dirty="0">
                <a:solidFill>
                  <a:srgbClr val="404155"/>
                </a:solidFill>
                <a:latin typeface="Corben" pitchFamily="34" charset="0"/>
                <a:ea typeface="Corben" pitchFamily="34" charset="-122"/>
                <a:cs typeface="Corben" pitchFamily="34" charset="-120"/>
              </a:rPr>
              <a:t>Content-Based Filtering</a:t>
            </a:r>
            <a:endParaRPr lang="en-US" sz="1850" dirty="0"/>
          </a:p>
        </p:txBody>
      </p:sp>
      <p:sp>
        <p:nvSpPr>
          <p:cNvPr id="5" name="Text 2"/>
          <p:cNvSpPr/>
          <p:nvPr/>
        </p:nvSpPr>
        <p:spPr>
          <a:xfrm>
            <a:off x="669369" y="5376386"/>
            <a:ext cx="4239339" cy="2446973"/>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Algorithms analyze book descriptions, genres, and author information to identify similar books for recommendation. This approach utilizes techniques like TF-IDF (Term Frequency-Inverse Document Frequency) to determine the significance of words in book descriptions and identify common themes across similar books.</a:t>
            </a:r>
            <a:endParaRPr lang="en-US" sz="1500" dirty="0"/>
          </a:p>
        </p:txBody>
      </p:sp>
      <p:pic>
        <p:nvPicPr>
          <p:cNvPr id="6" name="Image 1" descr="preencoded.png"/>
          <p:cNvPicPr>
            <a:picLocks noChangeAspect="1"/>
          </p:cNvPicPr>
          <p:nvPr/>
        </p:nvPicPr>
        <p:blipFill>
          <a:blip r:embed="rId4"/>
          <a:stretch>
            <a:fillRect/>
          </a:stretch>
        </p:blipFill>
        <p:spPr>
          <a:xfrm>
            <a:off x="5195530" y="2103715"/>
            <a:ext cx="4239339" cy="2620089"/>
          </a:xfrm>
          <a:prstGeom prst="rect">
            <a:avLst/>
          </a:prstGeom>
        </p:spPr>
      </p:pic>
      <p:sp>
        <p:nvSpPr>
          <p:cNvPr id="7" name="Text 3"/>
          <p:cNvSpPr/>
          <p:nvPr/>
        </p:nvSpPr>
        <p:spPr>
          <a:xfrm>
            <a:off x="5195530" y="4962882"/>
            <a:ext cx="2520315" cy="298847"/>
          </a:xfrm>
          <a:prstGeom prst="rect">
            <a:avLst/>
          </a:prstGeom>
          <a:noFill/>
          <a:ln/>
        </p:spPr>
        <p:txBody>
          <a:bodyPr wrap="none" lIns="0" tIns="0" rIns="0" bIns="0" rtlCol="0" anchor="t"/>
          <a:lstStyle/>
          <a:p>
            <a:pPr marL="0" indent="0" algn="l">
              <a:lnSpc>
                <a:spcPts val="2350"/>
              </a:lnSpc>
              <a:buNone/>
            </a:pPr>
            <a:r>
              <a:rPr lang="en-US" sz="1850" dirty="0">
                <a:solidFill>
                  <a:srgbClr val="404155"/>
                </a:solidFill>
                <a:latin typeface="Corben" pitchFamily="34" charset="0"/>
                <a:ea typeface="Corben" pitchFamily="34" charset="-122"/>
                <a:cs typeface="Corben" pitchFamily="34" charset="-120"/>
              </a:rPr>
              <a:t>Collaborative Filtering</a:t>
            </a:r>
            <a:endParaRPr lang="en-US" sz="1850" dirty="0"/>
          </a:p>
        </p:txBody>
      </p:sp>
      <p:sp>
        <p:nvSpPr>
          <p:cNvPr id="8" name="Text 4"/>
          <p:cNvSpPr/>
          <p:nvPr/>
        </p:nvSpPr>
        <p:spPr>
          <a:xfrm>
            <a:off x="5195530" y="5376386"/>
            <a:ext cx="4239339" cy="1835229"/>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The system uses user ratings and interactions to predict books that users with similar preferences might enjoy. It also considers user feedback and book reviews to refine recommendations, taking into account both explicit and implicit user signals.</a:t>
            </a:r>
            <a:endParaRPr lang="en-US" sz="1500" dirty="0"/>
          </a:p>
        </p:txBody>
      </p:sp>
      <p:pic>
        <p:nvPicPr>
          <p:cNvPr id="9" name="Image 2" descr="preencoded.png"/>
          <p:cNvPicPr>
            <a:picLocks noChangeAspect="1"/>
          </p:cNvPicPr>
          <p:nvPr/>
        </p:nvPicPr>
        <p:blipFill>
          <a:blip r:embed="rId5"/>
          <a:stretch>
            <a:fillRect/>
          </a:stretch>
        </p:blipFill>
        <p:spPr>
          <a:xfrm>
            <a:off x="9721691" y="2103715"/>
            <a:ext cx="4239339" cy="2620089"/>
          </a:xfrm>
          <a:prstGeom prst="rect">
            <a:avLst/>
          </a:prstGeom>
        </p:spPr>
      </p:pic>
      <p:sp>
        <p:nvSpPr>
          <p:cNvPr id="10" name="Text 5"/>
          <p:cNvSpPr/>
          <p:nvPr/>
        </p:nvSpPr>
        <p:spPr>
          <a:xfrm>
            <a:off x="9721691" y="4962882"/>
            <a:ext cx="3924776" cy="298847"/>
          </a:xfrm>
          <a:prstGeom prst="rect">
            <a:avLst/>
          </a:prstGeom>
          <a:noFill/>
          <a:ln/>
        </p:spPr>
        <p:txBody>
          <a:bodyPr wrap="none" lIns="0" tIns="0" rIns="0" bIns="0" rtlCol="0" anchor="t"/>
          <a:lstStyle/>
          <a:p>
            <a:pPr marL="0" indent="0" algn="l">
              <a:lnSpc>
                <a:spcPts val="2350"/>
              </a:lnSpc>
              <a:buNone/>
            </a:pPr>
            <a:r>
              <a:rPr lang="en-US" sz="1850" dirty="0">
                <a:solidFill>
                  <a:srgbClr val="404155"/>
                </a:solidFill>
                <a:latin typeface="Corben" pitchFamily="34" charset="0"/>
                <a:ea typeface="Corben" pitchFamily="34" charset="-122"/>
                <a:cs typeface="Corben" pitchFamily="34" charset="-120"/>
              </a:rPr>
              <a:t>Location-Based Recommendations</a:t>
            </a:r>
            <a:endParaRPr lang="en-US" sz="1850" dirty="0"/>
          </a:p>
        </p:txBody>
      </p:sp>
      <p:sp>
        <p:nvSpPr>
          <p:cNvPr id="11" name="Text 6"/>
          <p:cNvSpPr/>
          <p:nvPr/>
        </p:nvSpPr>
        <p:spPr>
          <a:xfrm>
            <a:off x="9721691" y="5376386"/>
            <a:ext cx="4239339" cy="2141101"/>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The system considers user location to recommend books that are popular or relevant in their region. K-means clustering is used to identify clusters of users with similar location preferences, enabling personalized recommendations based on geographical proximity.</a:t>
            </a:r>
            <a:endParaRPr lang="en-US" sz="1500" dirty="0"/>
          </a:p>
        </p:txBody>
      </p:sp>
      <p:sp>
        <p:nvSpPr>
          <p:cNvPr id="12" name="Rectangle 11"/>
          <p:cNvSpPr/>
          <p:nvPr/>
        </p:nvSpPr>
        <p:spPr>
          <a:xfrm>
            <a:off x="12812233" y="7823359"/>
            <a:ext cx="1690576" cy="278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0093" y="757595"/>
            <a:ext cx="7663815" cy="1321832"/>
          </a:xfrm>
          <a:prstGeom prst="rect">
            <a:avLst/>
          </a:prstGeom>
          <a:noFill/>
          <a:ln/>
        </p:spPr>
        <p:txBody>
          <a:bodyPr wrap="square" lIns="0" tIns="0" rIns="0" bIns="0" rtlCol="0" anchor="t"/>
          <a:lstStyle/>
          <a:p>
            <a:pPr marL="0" indent="0">
              <a:lnSpc>
                <a:spcPts val="5200"/>
              </a:lnSpc>
              <a:buNone/>
            </a:pPr>
            <a:r>
              <a:rPr lang="en-US" sz="4150" dirty="0">
                <a:solidFill>
                  <a:srgbClr val="1B1B27"/>
                </a:solidFill>
                <a:latin typeface="Corben" pitchFamily="34" charset="0"/>
                <a:ea typeface="Corben" pitchFamily="34" charset="-122"/>
                <a:cs typeface="Corben" pitchFamily="34" charset="-120"/>
              </a:rPr>
              <a:t>Designing the Flask Web Application and User Interface</a:t>
            </a:r>
            <a:endParaRPr lang="en-US" sz="4150" dirty="0"/>
          </a:p>
        </p:txBody>
      </p:sp>
      <p:pic>
        <p:nvPicPr>
          <p:cNvPr id="4" name="Image 1" descr="preencoded.png"/>
          <p:cNvPicPr>
            <a:picLocks noChangeAspect="1"/>
          </p:cNvPicPr>
          <p:nvPr/>
        </p:nvPicPr>
        <p:blipFill>
          <a:blip r:embed="rId4"/>
          <a:stretch>
            <a:fillRect/>
          </a:stretch>
        </p:blipFill>
        <p:spPr>
          <a:xfrm>
            <a:off x="740093" y="2396609"/>
            <a:ext cx="1057394" cy="1691759"/>
          </a:xfrm>
          <a:prstGeom prst="rect">
            <a:avLst/>
          </a:prstGeom>
        </p:spPr>
      </p:pic>
      <p:sp>
        <p:nvSpPr>
          <p:cNvPr id="5" name="Text 1"/>
          <p:cNvSpPr/>
          <p:nvPr/>
        </p:nvSpPr>
        <p:spPr>
          <a:xfrm>
            <a:off x="2114669" y="2608064"/>
            <a:ext cx="2643426" cy="330398"/>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Flask Framework</a:t>
            </a:r>
            <a:endParaRPr lang="en-US" sz="2050" dirty="0"/>
          </a:p>
        </p:txBody>
      </p:sp>
      <p:sp>
        <p:nvSpPr>
          <p:cNvPr id="6" name="Text 2"/>
          <p:cNvSpPr/>
          <p:nvPr/>
        </p:nvSpPr>
        <p:spPr>
          <a:xfrm>
            <a:off x="2114669" y="3065264"/>
            <a:ext cx="6289238" cy="676513"/>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Flask, a lightweight Python framework, is chosen for its simplicity and flexibility in building web applications.</a:t>
            </a:r>
            <a:endParaRPr lang="en-US" sz="1650" dirty="0"/>
          </a:p>
        </p:txBody>
      </p:sp>
      <p:pic>
        <p:nvPicPr>
          <p:cNvPr id="7" name="Image 2" descr="preencoded.png"/>
          <p:cNvPicPr>
            <a:picLocks noChangeAspect="1"/>
          </p:cNvPicPr>
          <p:nvPr/>
        </p:nvPicPr>
        <p:blipFill>
          <a:blip r:embed="rId5"/>
          <a:stretch>
            <a:fillRect/>
          </a:stretch>
        </p:blipFill>
        <p:spPr>
          <a:xfrm>
            <a:off x="740093" y="4088368"/>
            <a:ext cx="1057394" cy="1691759"/>
          </a:xfrm>
          <a:prstGeom prst="rect">
            <a:avLst/>
          </a:prstGeom>
        </p:spPr>
      </p:pic>
      <p:sp>
        <p:nvSpPr>
          <p:cNvPr id="8" name="Text 3"/>
          <p:cNvSpPr/>
          <p:nvPr/>
        </p:nvSpPr>
        <p:spPr>
          <a:xfrm>
            <a:off x="2114669" y="4299823"/>
            <a:ext cx="3010853" cy="330398"/>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Front-End Development</a:t>
            </a:r>
            <a:endParaRPr lang="en-US" sz="2050" dirty="0"/>
          </a:p>
        </p:txBody>
      </p:sp>
      <p:sp>
        <p:nvSpPr>
          <p:cNvPr id="9" name="Text 4"/>
          <p:cNvSpPr/>
          <p:nvPr/>
        </p:nvSpPr>
        <p:spPr>
          <a:xfrm>
            <a:off x="2114669" y="4757023"/>
            <a:ext cx="6289238" cy="676513"/>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HTML, CSS, and JavaScript are used to create a visually appealing and user-friendly interface.</a:t>
            </a:r>
            <a:endParaRPr lang="en-US" sz="1650" dirty="0"/>
          </a:p>
        </p:txBody>
      </p:sp>
      <p:pic>
        <p:nvPicPr>
          <p:cNvPr id="10" name="Image 3" descr="preencoded.png"/>
          <p:cNvPicPr>
            <a:picLocks noChangeAspect="1"/>
          </p:cNvPicPr>
          <p:nvPr/>
        </p:nvPicPr>
        <p:blipFill>
          <a:blip r:embed="rId6"/>
          <a:stretch>
            <a:fillRect/>
          </a:stretch>
        </p:blipFill>
        <p:spPr>
          <a:xfrm>
            <a:off x="740093" y="5780127"/>
            <a:ext cx="1057394" cy="1691759"/>
          </a:xfrm>
          <a:prstGeom prst="rect">
            <a:avLst/>
          </a:prstGeom>
        </p:spPr>
      </p:pic>
      <p:sp>
        <p:nvSpPr>
          <p:cNvPr id="11" name="Text 5"/>
          <p:cNvSpPr/>
          <p:nvPr/>
        </p:nvSpPr>
        <p:spPr>
          <a:xfrm>
            <a:off x="2114669" y="5991582"/>
            <a:ext cx="2643426" cy="330398"/>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User Interaction</a:t>
            </a:r>
            <a:endParaRPr lang="en-US" sz="2050" dirty="0"/>
          </a:p>
        </p:txBody>
      </p:sp>
      <p:sp>
        <p:nvSpPr>
          <p:cNvPr id="12" name="Text 6"/>
          <p:cNvSpPr/>
          <p:nvPr/>
        </p:nvSpPr>
        <p:spPr>
          <a:xfrm>
            <a:off x="2114669" y="6448782"/>
            <a:ext cx="6289238" cy="676513"/>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The system provides features like user registration, book searches, and personalized recommendations.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2829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A book recommendation system tailored to user preferences</a:t>
            </a:r>
            <a:endParaRPr lang="en-US" sz="4450" dirty="0"/>
          </a:p>
        </p:txBody>
      </p:sp>
      <p:sp>
        <p:nvSpPr>
          <p:cNvPr id="4" name="Shape 1"/>
          <p:cNvSpPr/>
          <p:nvPr/>
        </p:nvSpPr>
        <p:spPr>
          <a:xfrm>
            <a:off x="6280190" y="3094792"/>
            <a:ext cx="7556421" cy="4506516"/>
          </a:xfrm>
          <a:prstGeom prst="roundRect">
            <a:avLst>
              <a:gd name="adj" fmla="val 2114"/>
            </a:avLst>
          </a:prstGeom>
          <a:noFill/>
          <a:ln w="7620">
            <a:solidFill>
              <a:srgbClr val="000000">
                <a:alpha val="8000"/>
              </a:srgbClr>
            </a:solidFill>
            <a:prstDash val="solid"/>
          </a:ln>
        </p:spPr>
      </p:sp>
      <p:sp>
        <p:nvSpPr>
          <p:cNvPr id="5" name="Shape 2"/>
          <p:cNvSpPr/>
          <p:nvPr/>
        </p:nvSpPr>
        <p:spPr>
          <a:xfrm>
            <a:off x="6287810" y="3102412"/>
            <a:ext cx="7541181" cy="1376124"/>
          </a:xfrm>
          <a:prstGeom prst="rect">
            <a:avLst/>
          </a:prstGeom>
          <a:solidFill>
            <a:srgbClr val="FFFFFF">
              <a:alpha val="4000"/>
            </a:srgbClr>
          </a:solidFill>
          <a:ln/>
        </p:spPr>
      </p:sp>
      <p:sp>
        <p:nvSpPr>
          <p:cNvPr id="6" name="Text 3"/>
          <p:cNvSpPr/>
          <p:nvPr/>
        </p:nvSpPr>
        <p:spPr>
          <a:xfrm>
            <a:off x="6514624" y="324612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User Profile</a:t>
            </a:r>
            <a:endParaRPr lang="en-US" sz="1750" dirty="0"/>
          </a:p>
        </p:txBody>
      </p:sp>
      <p:sp>
        <p:nvSpPr>
          <p:cNvPr id="7" name="Text 4"/>
          <p:cNvSpPr/>
          <p:nvPr/>
        </p:nvSpPr>
        <p:spPr>
          <a:xfrm>
            <a:off x="10289024" y="3246120"/>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Collects user data such as preferred genres, authors, and previously read books.</a:t>
            </a:r>
            <a:endParaRPr lang="en-US" sz="1750" dirty="0"/>
          </a:p>
        </p:txBody>
      </p:sp>
      <p:sp>
        <p:nvSpPr>
          <p:cNvPr id="8" name="Shape 5"/>
          <p:cNvSpPr/>
          <p:nvPr/>
        </p:nvSpPr>
        <p:spPr>
          <a:xfrm>
            <a:off x="6287810" y="4478536"/>
            <a:ext cx="7541181" cy="1739027"/>
          </a:xfrm>
          <a:prstGeom prst="rect">
            <a:avLst/>
          </a:prstGeom>
          <a:solidFill>
            <a:srgbClr val="000000">
              <a:alpha val="4000"/>
            </a:srgbClr>
          </a:solidFill>
          <a:ln/>
        </p:spPr>
      </p:sp>
      <p:sp>
        <p:nvSpPr>
          <p:cNvPr id="9" name="Text 6"/>
          <p:cNvSpPr/>
          <p:nvPr/>
        </p:nvSpPr>
        <p:spPr>
          <a:xfrm>
            <a:off x="6514624" y="4622244"/>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Recommendation Algorithm</a:t>
            </a:r>
            <a:endParaRPr lang="en-US" sz="1750" dirty="0"/>
          </a:p>
        </p:txBody>
      </p:sp>
      <p:sp>
        <p:nvSpPr>
          <p:cNvPr id="10" name="Text 7"/>
          <p:cNvSpPr/>
          <p:nvPr/>
        </p:nvSpPr>
        <p:spPr>
          <a:xfrm>
            <a:off x="10289024" y="4622244"/>
            <a:ext cx="3313152"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Utilizes machine learning techniques to generate personalized recommendations.</a:t>
            </a:r>
            <a:endParaRPr lang="en-US" sz="1750" dirty="0"/>
          </a:p>
        </p:txBody>
      </p:sp>
      <p:sp>
        <p:nvSpPr>
          <p:cNvPr id="11" name="Shape 8"/>
          <p:cNvSpPr/>
          <p:nvPr/>
        </p:nvSpPr>
        <p:spPr>
          <a:xfrm>
            <a:off x="6287810" y="6217563"/>
            <a:ext cx="7541181" cy="1376124"/>
          </a:xfrm>
          <a:prstGeom prst="rect">
            <a:avLst/>
          </a:prstGeom>
          <a:solidFill>
            <a:srgbClr val="FFFFFF">
              <a:alpha val="4000"/>
            </a:srgbClr>
          </a:solidFill>
          <a:ln/>
        </p:spPr>
      </p:sp>
      <p:sp>
        <p:nvSpPr>
          <p:cNvPr id="12" name="Text 9"/>
          <p:cNvSpPr/>
          <p:nvPr/>
        </p:nvSpPr>
        <p:spPr>
          <a:xfrm>
            <a:off x="6514624" y="636127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User Interaction</a:t>
            </a:r>
            <a:endParaRPr lang="en-US" sz="1750" dirty="0"/>
          </a:p>
        </p:txBody>
      </p:sp>
      <p:sp>
        <p:nvSpPr>
          <p:cNvPr id="13" name="Text 10"/>
          <p:cNvSpPr/>
          <p:nvPr/>
        </p:nvSpPr>
        <p:spPr>
          <a:xfrm>
            <a:off x="10289024" y="6361271"/>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Allows users to browse recommendations, view book details, and provide feedback.</a:t>
            </a:r>
            <a:endParaRPr lang="en-US" sz="1750" dirty="0"/>
          </a:p>
        </p:txBody>
      </p:sp>
      <p:sp>
        <p:nvSpPr>
          <p:cNvPr id="14" name="Rectangle 13"/>
          <p:cNvSpPr/>
          <p:nvPr/>
        </p:nvSpPr>
        <p:spPr>
          <a:xfrm>
            <a:off x="12886660" y="7793665"/>
            <a:ext cx="1616149" cy="308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0660" y="1087398"/>
            <a:ext cx="7655481" cy="1328976"/>
          </a:xfrm>
          <a:prstGeom prst="rect">
            <a:avLst/>
          </a:prstGeom>
          <a:noFill/>
          <a:ln/>
        </p:spPr>
        <p:txBody>
          <a:bodyPr wrap="square" lIns="0" tIns="0" rIns="0" bIns="0" rtlCol="0" anchor="t"/>
          <a:lstStyle/>
          <a:p>
            <a:pPr marL="0" indent="0">
              <a:lnSpc>
                <a:spcPts val="5200"/>
              </a:lnSpc>
              <a:buNone/>
            </a:pPr>
            <a:r>
              <a:rPr lang="en-US" sz="4150" dirty="0">
                <a:solidFill>
                  <a:srgbClr val="1B1B27"/>
                </a:solidFill>
                <a:latin typeface="Corben" pitchFamily="34" charset="0"/>
                <a:ea typeface="Corben" pitchFamily="34" charset="-122"/>
                <a:cs typeface="Corben" pitchFamily="34" charset="-120"/>
              </a:rPr>
              <a:t>Integrated a GUI for seamless user interaction using Flask</a:t>
            </a:r>
            <a:endParaRPr lang="en-US" sz="4150" dirty="0"/>
          </a:p>
        </p:txBody>
      </p:sp>
      <p:pic>
        <p:nvPicPr>
          <p:cNvPr id="4" name="Image 1" descr="preencoded.png"/>
          <p:cNvPicPr>
            <a:picLocks noChangeAspect="1"/>
          </p:cNvPicPr>
          <p:nvPr/>
        </p:nvPicPr>
        <p:blipFill>
          <a:blip r:embed="rId4"/>
          <a:stretch>
            <a:fillRect/>
          </a:stretch>
        </p:blipFill>
        <p:spPr>
          <a:xfrm>
            <a:off x="6230660" y="2735342"/>
            <a:ext cx="531614" cy="531614"/>
          </a:xfrm>
          <a:prstGeom prst="rect">
            <a:avLst/>
          </a:prstGeom>
        </p:spPr>
      </p:pic>
      <p:sp>
        <p:nvSpPr>
          <p:cNvPr id="5" name="Text 1"/>
          <p:cNvSpPr/>
          <p:nvPr/>
        </p:nvSpPr>
        <p:spPr>
          <a:xfrm>
            <a:off x="6230660" y="3479602"/>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Search Functionality</a:t>
            </a:r>
            <a:endParaRPr lang="en-US" sz="2050" dirty="0"/>
          </a:p>
        </p:txBody>
      </p:sp>
      <p:sp>
        <p:nvSpPr>
          <p:cNvPr id="6" name="Text 2"/>
          <p:cNvSpPr/>
          <p:nvPr/>
        </p:nvSpPr>
        <p:spPr>
          <a:xfrm>
            <a:off x="6230660" y="3939421"/>
            <a:ext cx="3668197" cy="680323"/>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Users can easily search for books by title, author, or genre.</a:t>
            </a:r>
            <a:endParaRPr lang="en-US" sz="1650" dirty="0"/>
          </a:p>
        </p:txBody>
      </p:sp>
      <p:pic>
        <p:nvPicPr>
          <p:cNvPr id="7" name="Image 2" descr="preencoded.png"/>
          <p:cNvPicPr>
            <a:picLocks noChangeAspect="1"/>
          </p:cNvPicPr>
          <p:nvPr/>
        </p:nvPicPr>
        <p:blipFill>
          <a:blip r:embed="rId5"/>
          <a:stretch>
            <a:fillRect/>
          </a:stretch>
        </p:blipFill>
        <p:spPr>
          <a:xfrm>
            <a:off x="10217825" y="2735342"/>
            <a:ext cx="531614" cy="531614"/>
          </a:xfrm>
          <a:prstGeom prst="rect">
            <a:avLst/>
          </a:prstGeom>
        </p:spPr>
      </p:pic>
      <p:sp>
        <p:nvSpPr>
          <p:cNvPr id="8" name="Text 3"/>
          <p:cNvSpPr/>
          <p:nvPr/>
        </p:nvSpPr>
        <p:spPr>
          <a:xfrm>
            <a:off x="10217825" y="3479602"/>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Book Mark</a:t>
            </a:r>
            <a:endParaRPr lang="en-US" sz="2050" dirty="0"/>
          </a:p>
        </p:txBody>
      </p:sp>
      <p:sp>
        <p:nvSpPr>
          <p:cNvPr id="9" name="Text 4"/>
          <p:cNvSpPr/>
          <p:nvPr/>
        </p:nvSpPr>
        <p:spPr>
          <a:xfrm>
            <a:off x="10217825" y="3939421"/>
            <a:ext cx="3668316" cy="680323"/>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Users can save books to a wishlist for future reference.</a:t>
            </a:r>
            <a:endParaRPr lang="en-US" sz="1650" dirty="0"/>
          </a:p>
        </p:txBody>
      </p:sp>
      <p:pic>
        <p:nvPicPr>
          <p:cNvPr id="10" name="Image 3" descr="preencoded.png"/>
          <p:cNvPicPr>
            <a:picLocks noChangeAspect="1"/>
          </p:cNvPicPr>
          <p:nvPr/>
        </p:nvPicPr>
        <p:blipFill>
          <a:blip r:embed="rId6"/>
          <a:stretch>
            <a:fillRect/>
          </a:stretch>
        </p:blipFill>
        <p:spPr>
          <a:xfrm>
            <a:off x="6230660" y="5257681"/>
            <a:ext cx="531614" cy="531614"/>
          </a:xfrm>
          <a:prstGeom prst="rect">
            <a:avLst/>
          </a:prstGeom>
        </p:spPr>
      </p:pic>
      <p:sp>
        <p:nvSpPr>
          <p:cNvPr id="11" name="Text 5"/>
          <p:cNvSpPr/>
          <p:nvPr/>
        </p:nvSpPr>
        <p:spPr>
          <a:xfrm>
            <a:off x="6230660" y="6001941"/>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User Profile</a:t>
            </a:r>
            <a:endParaRPr lang="en-US" sz="2050" dirty="0"/>
          </a:p>
        </p:txBody>
      </p:sp>
      <p:sp>
        <p:nvSpPr>
          <p:cNvPr id="12" name="Text 6"/>
          <p:cNvSpPr/>
          <p:nvPr/>
        </p:nvSpPr>
        <p:spPr>
          <a:xfrm>
            <a:off x="6230660" y="6461760"/>
            <a:ext cx="3668197" cy="680323"/>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Users can manage their preferences and view their reading history.</a:t>
            </a:r>
            <a:endParaRPr lang="en-US" sz="1650" dirty="0"/>
          </a:p>
        </p:txBody>
      </p:sp>
      <p:pic>
        <p:nvPicPr>
          <p:cNvPr id="13" name="Image 4" descr="preencoded.png"/>
          <p:cNvPicPr>
            <a:picLocks noChangeAspect="1"/>
          </p:cNvPicPr>
          <p:nvPr/>
        </p:nvPicPr>
        <p:blipFill>
          <a:blip r:embed="rId7"/>
          <a:stretch>
            <a:fillRect/>
          </a:stretch>
        </p:blipFill>
        <p:spPr>
          <a:xfrm>
            <a:off x="10217825" y="5257681"/>
            <a:ext cx="531614" cy="531614"/>
          </a:xfrm>
          <a:prstGeom prst="rect">
            <a:avLst/>
          </a:prstGeom>
        </p:spPr>
      </p:pic>
      <p:sp>
        <p:nvSpPr>
          <p:cNvPr id="14" name="Text 7"/>
          <p:cNvSpPr/>
          <p:nvPr/>
        </p:nvSpPr>
        <p:spPr>
          <a:xfrm>
            <a:off x="10217825" y="6001941"/>
            <a:ext cx="2658070" cy="332303"/>
          </a:xfrm>
          <a:prstGeom prst="rect">
            <a:avLst/>
          </a:prstGeom>
          <a:noFill/>
          <a:ln/>
        </p:spPr>
        <p:txBody>
          <a:bodyPr wrap="none" lIns="0" tIns="0" rIns="0" bIns="0" rtlCol="0" anchor="t"/>
          <a:lstStyle/>
          <a:p>
            <a:pPr marL="0" indent="0" algn="l">
              <a:lnSpc>
                <a:spcPts val="2600"/>
              </a:lnSpc>
              <a:buNone/>
            </a:pPr>
            <a:r>
              <a:rPr lang="en-US" sz="2050" dirty="0">
                <a:solidFill>
                  <a:srgbClr val="404155"/>
                </a:solidFill>
                <a:latin typeface="Corben" pitchFamily="34" charset="0"/>
                <a:ea typeface="Corben" pitchFamily="34" charset="-122"/>
                <a:cs typeface="Corben" pitchFamily="34" charset="-120"/>
              </a:rPr>
              <a:t>User Reviews</a:t>
            </a:r>
            <a:endParaRPr lang="en-US" sz="2050" dirty="0"/>
          </a:p>
        </p:txBody>
      </p:sp>
      <p:sp>
        <p:nvSpPr>
          <p:cNvPr id="15" name="Text 8"/>
          <p:cNvSpPr/>
          <p:nvPr/>
        </p:nvSpPr>
        <p:spPr>
          <a:xfrm>
            <a:off x="10217825" y="6461760"/>
            <a:ext cx="3668316" cy="680323"/>
          </a:xfrm>
          <a:prstGeom prst="rect">
            <a:avLst/>
          </a:prstGeom>
          <a:noFill/>
          <a:ln/>
        </p:spPr>
        <p:txBody>
          <a:bodyPr wrap="square" lIns="0" tIns="0" rIns="0" bIns="0" rtlCol="0" anchor="t"/>
          <a:lstStyle/>
          <a:p>
            <a:pPr marL="0" indent="0" algn="l">
              <a:lnSpc>
                <a:spcPts val="2650"/>
              </a:lnSpc>
              <a:buNone/>
            </a:pPr>
            <a:r>
              <a:rPr lang="en-US" sz="1650" dirty="0">
                <a:solidFill>
                  <a:srgbClr val="404155"/>
                </a:solidFill>
                <a:latin typeface="Nobile" pitchFamily="34" charset="0"/>
                <a:ea typeface="Nobile" pitchFamily="34" charset="-122"/>
                <a:cs typeface="Nobile" pitchFamily="34" charset="-120"/>
              </a:rPr>
              <a:t>Users can read and write reviews for books.</a:t>
            </a:r>
            <a:endParaRPr lang="en-US" sz="1650" dirty="0"/>
          </a:p>
        </p:txBody>
      </p:sp>
      <p:sp>
        <p:nvSpPr>
          <p:cNvPr id="16" name="Rectangle 15"/>
          <p:cNvSpPr/>
          <p:nvPr/>
        </p:nvSpPr>
        <p:spPr>
          <a:xfrm>
            <a:off x="12875895" y="7804298"/>
            <a:ext cx="1616282" cy="287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4408"/>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Provides features like personalized recommendations, pricing, and reviews</a:t>
            </a:r>
            <a:endParaRPr lang="en-US" sz="4450" dirty="0"/>
          </a:p>
        </p:txBody>
      </p:sp>
      <p:pic>
        <p:nvPicPr>
          <p:cNvPr id="3" name="Image 0" descr="preencoded.png"/>
          <p:cNvPicPr>
            <a:picLocks noChangeAspect="1"/>
          </p:cNvPicPr>
          <p:nvPr/>
        </p:nvPicPr>
        <p:blipFill>
          <a:blip r:embed="rId3"/>
          <a:stretch>
            <a:fillRect/>
          </a:stretch>
        </p:blipFill>
        <p:spPr>
          <a:xfrm>
            <a:off x="793790" y="2845594"/>
            <a:ext cx="4120753" cy="2546747"/>
          </a:xfrm>
          <a:prstGeom prst="rect">
            <a:avLst/>
          </a:prstGeom>
        </p:spPr>
      </p:pic>
      <p:sp>
        <p:nvSpPr>
          <p:cNvPr id="4" name="Text 1"/>
          <p:cNvSpPr/>
          <p:nvPr/>
        </p:nvSpPr>
        <p:spPr>
          <a:xfrm>
            <a:off x="793790" y="5675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Book Details</a:t>
            </a:r>
            <a:endParaRPr lang="en-US" sz="2200" dirty="0"/>
          </a:p>
        </p:txBody>
      </p:sp>
      <p:sp>
        <p:nvSpPr>
          <p:cNvPr id="5" name="Text 2"/>
          <p:cNvSpPr/>
          <p:nvPr/>
        </p:nvSpPr>
        <p:spPr>
          <a:xfrm>
            <a:off x="793790" y="616624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Provides detailed information about each book, including synopsis, author biography, and reviews.</a:t>
            </a:r>
            <a:endParaRPr lang="en-US" sz="1750" dirty="0"/>
          </a:p>
        </p:txBody>
      </p:sp>
      <p:pic>
        <p:nvPicPr>
          <p:cNvPr id="6" name="Image 1" descr="preencoded.png"/>
          <p:cNvPicPr>
            <a:picLocks noChangeAspect="1"/>
          </p:cNvPicPr>
          <p:nvPr/>
        </p:nvPicPr>
        <p:blipFill>
          <a:blip r:embed="rId4"/>
          <a:stretch>
            <a:fillRect/>
          </a:stretch>
        </p:blipFill>
        <p:spPr>
          <a:xfrm>
            <a:off x="5254704" y="2845594"/>
            <a:ext cx="4120872" cy="2546866"/>
          </a:xfrm>
          <a:prstGeom prst="rect">
            <a:avLst/>
          </a:prstGeom>
        </p:spPr>
      </p:pic>
      <p:sp>
        <p:nvSpPr>
          <p:cNvPr id="7" name="Text 3"/>
          <p:cNvSpPr/>
          <p:nvPr/>
        </p:nvSpPr>
        <p:spPr>
          <a:xfrm>
            <a:off x="5254704" y="56759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Pricing Information</a:t>
            </a:r>
            <a:endParaRPr lang="en-US" sz="2200" dirty="0"/>
          </a:p>
        </p:txBody>
      </p:sp>
      <p:sp>
        <p:nvSpPr>
          <p:cNvPr id="8" name="Text 4"/>
          <p:cNvSpPr/>
          <p:nvPr/>
        </p:nvSpPr>
        <p:spPr>
          <a:xfrm>
            <a:off x="5254704" y="6166366"/>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Displays current prices for books, allowing users to make informed purchasing decisions.</a:t>
            </a:r>
            <a:endParaRPr lang="en-US" sz="1750" dirty="0"/>
          </a:p>
        </p:txBody>
      </p:sp>
      <p:pic>
        <p:nvPicPr>
          <p:cNvPr id="9" name="Image 2" descr="preencoded.png"/>
          <p:cNvPicPr>
            <a:picLocks noChangeAspect="1"/>
          </p:cNvPicPr>
          <p:nvPr/>
        </p:nvPicPr>
        <p:blipFill>
          <a:blip r:embed="rId5"/>
          <a:stretch>
            <a:fillRect/>
          </a:stretch>
        </p:blipFill>
        <p:spPr>
          <a:xfrm>
            <a:off x="9715738" y="2845594"/>
            <a:ext cx="4120753" cy="2546747"/>
          </a:xfrm>
          <a:prstGeom prst="rect">
            <a:avLst/>
          </a:prstGeom>
        </p:spPr>
      </p:pic>
      <p:sp>
        <p:nvSpPr>
          <p:cNvPr id="10" name="Text 5"/>
          <p:cNvSpPr/>
          <p:nvPr/>
        </p:nvSpPr>
        <p:spPr>
          <a:xfrm>
            <a:off x="9715738" y="5675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Corben" pitchFamily="34" charset="0"/>
                <a:ea typeface="Corben" pitchFamily="34" charset="-122"/>
                <a:cs typeface="Corben" pitchFamily="34" charset="-120"/>
              </a:rPr>
              <a:t>User Reviews</a:t>
            </a:r>
            <a:endParaRPr lang="en-US" sz="2200" dirty="0"/>
          </a:p>
        </p:txBody>
      </p:sp>
      <p:sp>
        <p:nvSpPr>
          <p:cNvPr id="11" name="Text 6"/>
          <p:cNvSpPr/>
          <p:nvPr/>
        </p:nvSpPr>
        <p:spPr>
          <a:xfrm>
            <a:off x="9715738" y="616624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Provides a platform for users to share their thoughts and experiences with other readers.</a:t>
            </a:r>
            <a:endParaRPr lang="en-US" sz="1750" dirty="0"/>
          </a:p>
        </p:txBody>
      </p:sp>
      <p:sp>
        <p:nvSpPr>
          <p:cNvPr id="12" name="Rectangle 11"/>
          <p:cNvSpPr/>
          <p:nvPr/>
        </p:nvSpPr>
        <p:spPr>
          <a:xfrm>
            <a:off x="12907926" y="7793665"/>
            <a:ext cx="1584251" cy="308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635</Words>
  <Application>Microsoft Office PowerPoint</Application>
  <PresentationFormat>Custom</PresentationFormat>
  <Paragraphs>78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Corben</vt:lpstr>
      <vt:lpstr>Calibri</vt:lpstr>
      <vt:lpstr>Nobile</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4</cp:revision>
  <dcterms:created xsi:type="dcterms:W3CDTF">2024-11-16T14:42:32Z</dcterms:created>
  <dcterms:modified xsi:type="dcterms:W3CDTF">2024-11-16T19:42:11Z</dcterms:modified>
</cp:coreProperties>
</file>